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1" r:id="rId5"/>
    <p:sldId id="269" r:id="rId6"/>
    <p:sldId id="260" r:id="rId7"/>
    <p:sldId id="262" r:id="rId8"/>
    <p:sldId id="274" r:id="rId9"/>
    <p:sldId id="275" r:id="rId10"/>
    <p:sldId id="266" r:id="rId11"/>
    <p:sldId id="265" r:id="rId12"/>
    <p:sldId id="276" r:id="rId13"/>
    <p:sldId id="25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pos="3936" userDrawn="1">
          <p15:clr>
            <a:srgbClr val="A4A3A4"/>
          </p15:clr>
        </p15:guide>
        <p15:guide id="3" orient="horz"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unaseelan, John (NRS)" initials="GJ(" lastIdx="1" clrIdx="0">
    <p:extLst>
      <p:ext uri="{19B8F6BF-5375-455C-9EA6-DF929625EA0E}">
        <p15:presenceInfo xmlns:p15="http://schemas.microsoft.com/office/powerpoint/2012/main" userId="" providerI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4"/>
  </p:normalViewPr>
  <p:slideViewPr>
    <p:cSldViewPr snapToGrid="0" snapToObjects="1">
      <p:cViewPr varScale="1">
        <p:scale>
          <a:sx n="104" d="100"/>
          <a:sy n="104" d="100"/>
        </p:scale>
        <p:origin x="232" y="624"/>
      </p:cViewPr>
      <p:guideLst>
        <p:guide pos="3840"/>
        <p:guide pos="3936"/>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commentAuthors" Target="commentAuthors.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7-08T19:03:57.842" idx="1">
    <p:pos x="10" y="10"/>
    <p:text/>
    <p:extLst>
      <p:ext uri="{C676402C-5697-4E1C-873F-D02D1690AC5C}">
        <p15:threadingInfo xmlns:p15="http://schemas.microsoft.com/office/powerpoint/2012/main" timeZoneBias="420"/>
      </p:ext>
    </p:extLst>
  </p:cm>
</p:cmLst>
</file>

<file path=ppt/media/image1.jpeg>
</file>

<file path=ppt/media/image2.png>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Drag picture to placeholder or click icon to add</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7/8/18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7/8/18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Predicting Bike Shares In Washington D.C Using Linear Regression</a:t>
            </a:r>
          </a:p>
        </p:txBody>
      </p:sp>
      <p:sp>
        <p:nvSpPr>
          <p:cNvPr id="5" name="Content Placeholder 2"/>
          <p:cNvSpPr txBox="1">
            <a:spLocks/>
          </p:cNvSpPr>
          <p:nvPr/>
        </p:nvSpPr>
        <p:spPr>
          <a:xfrm>
            <a:off x="1841855" y="3316286"/>
            <a:ext cx="9905999" cy="3541714"/>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endParaRPr lang="en-US" dirty="0" smtClean="0"/>
          </a:p>
          <a:p>
            <a:r>
              <a:rPr lang="en-US" dirty="0" smtClean="0"/>
              <a:t>This project focuses on bike sharing trends in Washington D.C during the years 2011-2012 and tries to predict the future usage.</a:t>
            </a:r>
            <a:endParaRPr lang="en-US" dirty="0"/>
          </a:p>
        </p:txBody>
      </p:sp>
    </p:spTree>
    <p:extLst>
      <p:ext uri="{BB962C8B-B14F-4D97-AF65-F5344CB8AC3E}">
        <p14:creationId xmlns:p14="http://schemas.microsoft.com/office/powerpoint/2010/main" val="1435065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a:t>
            </a:r>
            <a:r>
              <a:rPr lang="en-US" dirty="0" smtClean="0"/>
              <a:t>Machine Learning</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The </a:t>
            </a:r>
            <a:r>
              <a:rPr lang="en-US" dirty="0"/>
              <a:t>dataset was modified by converting the categorical columns into </a:t>
            </a:r>
            <a:r>
              <a:rPr lang="en-US" dirty="0" smtClean="0"/>
              <a:t>separate </a:t>
            </a:r>
            <a:r>
              <a:rPr lang="en-US" dirty="0"/>
              <a:t>columns for each each value.</a:t>
            </a:r>
          </a:p>
          <a:p>
            <a:r>
              <a:rPr lang="en-US" dirty="0"/>
              <a:t>A 70/30 train/test split was created.</a:t>
            </a:r>
          </a:p>
          <a:p>
            <a:r>
              <a:rPr lang="en-US" dirty="0"/>
              <a:t>Feature selection was done using </a:t>
            </a:r>
            <a:r>
              <a:rPr lang="en-US" dirty="0" err="1"/>
              <a:t>scikit</a:t>
            </a:r>
            <a:r>
              <a:rPr lang="en-US" dirty="0"/>
              <a:t> </a:t>
            </a:r>
            <a:r>
              <a:rPr lang="en-US" dirty="0" err="1"/>
              <a:t>learn's</a:t>
            </a:r>
            <a:r>
              <a:rPr lang="en-US" dirty="0"/>
              <a:t> inbuilt class </a:t>
            </a:r>
            <a:r>
              <a:rPr lang="en-US" dirty="0" err="1"/>
              <a:t>selectKBest</a:t>
            </a:r>
            <a:r>
              <a:rPr lang="en-US" dirty="0"/>
              <a:t>.</a:t>
            </a:r>
          </a:p>
          <a:p>
            <a:r>
              <a:rPr lang="en-US" dirty="0"/>
              <a:t>A pipeline was created which has feature selection step and the machine learning step. As the data is already </a:t>
            </a:r>
            <a:r>
              <a:rPr lang="en-US" dirty="0" smtClean="0"/>
              <a:t>normalized, </a:t>
            </a:r>
            <a:r>
              <a:rPr lang="en-US" dirty="0"/>
              <a:t>no scaling operation is required.</a:t>
            </a:r>
          </a:p>
          <a:p>
            <a:r>
              <a:rPr lang="en-US" dirty="0"/>
              <a:t>Three </a:t>
            </a:r>
            <a:r>
              <a:rPr lang="en-US" dirty="0" smtClean="0"/>
              <a:t>separate </a:t>
            </a:r>
            <a:r>
              <a:rPr lang="en-US" dirty="0"/>
              <a:t>linear models were built using the above pipeline to predict total bike shares, registered bike shares and casual bike shares</a:t>
            </a:r>
            <a:r>
              <a:rPr lang="en-US" dirty="0" smtClean="0"/>
              <a:t>.</a:t>
            </a:r>
            <a:endParaRPr lang="en-US" dirty="0"/>
          </a:p>
        </p:txBody>
      </p:sp>
    </p:spTree>
    <p:extLst>
      <p:ext uri="{BB962C8B-B14F-4D97-AF65-F5344CB8AC3E}">
        <p14:creationId xmlns:p14="http://schemas.microsoft.com/office/powerpoint/2010/main" val="11910598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a:t>
            </a:r>
            <a:r>
              <a:rPr lang="en-US" dirty="0" smtClean="0"/>
              <a:t>Machine learning(</a:t>
            </a:r>
            <a:r>
              <a:rPr lang="en-US" dirty="0" err="1" smtClean="0"/>
              <a:t>Contd</a:t>
            </a:r>
            <a:r>
              <a:rPr lang="en-US" dirty="0" smtClean="0"/>
              <a:t>)</a:t>
            </a:r>
            <a:endParaRPr lang="en-US" dirty="0"/>
          </a:p>
        </p:txBody>
      </p:sp>
      <p:sp>
        <p:nvSpPr>
          <p:cNvPr id="3" name="Content Placeholder 2"/>
          <p:cNvSpPr>
            <a:spLocks noGrp="1"/>
          </p:cNvSpPr>
          <p:nvPr>
            <p:ph idx="1"/>
          </p:nvPr>
        </p:nvSpPr>
        <p:spPr/>
        <p:txBody>
          <a:bodyPr>
            <a:normAutofit lnSpcReduction="10000"/>
          </a:bodyPr>
          <a:lstStyle/>
          <a:p>
            <a:r>
              <a:rPr lang="en-US" dirty="0"/>
              <a:t>A 5 fold cross validation was performed.</a:t>
            </a:r>
          </a:p>
          <a:p>
            <a:r>
              <a:rPr lang="en-US" dirty="0"/>
              <a:t>The Total bike share model was successful with a train r2 score of </a:t>
            </a:r>
            <a:r>
              <a:rPr lang="en-US" b="1" dirty="0"/>
              <a:t>0.79</a:t>
            </a:r>
            <a:r>
              <a:rPr lang="en-US" dirty="0"/>
              <a:t> and test r2 score of </a:t>
            </a:r>
            <a:r>
              <a:rPr lang="en-US" b="1" dirty="0"/>
              <a:t>0.67</a:t>
            </a:r>
            <a:r>
              <a:rPr lang="en-US" dirty="0"/>
              <a:t>.</a:t>
            </a:r>
          </a:p>
          <a:p>
            <a:r>
              <a:rPr lang="en-US" dirty="0"/>
              <a:t>The Total bike share model was successful with a train r2 score of </a:t>
            </a:r>
            <a:r>
              <a:rPr lang="en-US" b="1" dirty="0"/>
              <a:t>0.78</a:t>
            </a:r>
            <a:r>
              <a:rPr lang="en-US" dirty="0"/>
              <a:t> and test r2 score of </a:t>
            </a:r>
            <a:r>
              <a:rPr lang="en-US" b="1" dirty="0"/>
              <a:t>0.67</a:t>
            </a:r>
            <a:r>
              <a:rPr lang="en-US" dirty="0"/>
              <a:t>.</a:t>
            </a:r>
          </a:p>
          <a:p>
            <a:r>
              <a:rPr lang="en-US" dirty="0"/>
              <a:t>The Total bike share model was successful with a train r2 score of </a:t>
            </a:r>
            <a:r>
              <a:rPr lang="en-US" b="1" dirty="0"/>
              <a:t>0.62</a:t>
            </a:r>
            <a:r>
              <a:rPr lang="en-US" dirty="0"/>
              <a:t> and test r2 score of </a:t>
            </a:r>
            <a:r>
              <a:rPr lang="en-US" b="1" dirty="0"/>
              <a:t>0.56</a:t>
            </a:r>
            <a:r>
              <a:rPr lang="en-US" dirty="0"/>
              <a:t>.</a:t>
            </a:r>
          </a:p>
          <a:p>
            <a:pPr marL="0" lvl="0" indent="0">
              <a:lnSpc>
                <a:spcPct val="100000"/>
              </a:lnSpc>
              <a:spcBef>
                <a:spcPts val="0"/>
              </a:spcBef>
              <a:buSzTx/>
              <a:buNone/>
            </a:pPr>
            <a:endParaRPr lang="en-US" dirty="0"/>
          </a:p>
          <a:p>
            <a:pPr marL="0" lvl="0" indent="0">
              <a:lnSpc>
                <a:spcPct val="100000"/>
              </a:lnSpc>
              <a:spcBef>
                <a:spcPts val="0"/>
              </a:spcBef>
              <a:buSzTx/>
              <a:buNone/>
            </a:pPr>
            <a:endParaRPr lang="en-US" dirty="0"/>
          </a:p>
        </p:txBody>
      </p:sp>
    </p:spTree>
    <p:extLst>
      <p:ext uri="{BB962C8B-B14F-4D97-AF65-F5344CB8AC3E}">
        <p14:creationId xmlns:p14="http://schemas.microsoft.com/office/powerpoint/2010/main" val="12008637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Suggestions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The weather is the single most influential factor. Better accessories can be provided to the users during bad weather to encourage users. A example is to provide water during during a very hot day.</a:t>
            </a:r>
            <a:endParaRPr lang="en-US" dirty="0"/>
          </a:p>
          <a:p>
            <a:r>
              <a:rPr lang="en-US" dirty="0" smtClean="0"/>
              <a:t>There is </a:t>
            </a:r>
            <a:r>
              <a:rPr lang="en-US" dirty="0"/>
              <a:t>a significant increase in popularity and adoption in the year of 2012 than in 2011. </a:t>
            </a:r>
            <a:r>
              <a:rPr lang="en-US" dirty="0" smtClean="0"/>
              <a:t> The increase is mostly among the registered users. Better marketing should be done to reach out to the casual users. A good example is to reach out to the tourists.</a:t>
            </a:r>
          </a:p>
          <a:p>
            <a:r>
              <a:rPr lang="en-US" dirty="0"/>
              <a:t>S</a:t>
            </a:r>
            <a:r>
              <a:rPr lang="en-US" dirty="0" smtClean="0"/>
              <a:t>ub </a:t>
            </a:r>
            <a:r>
              <a:rPr lang="en-US" dirty="0"/>
              <a:t>populations within the registered and casual population can be identified and the analysis can be performed to get more accurate results. The sub population may include groups like office-goers, tourists, school students etc. This will help in planning the marketing strategy better.</a:t>
            </a:r>
          </a:p>
        </p:txBody>
      </p:sp>
    </p:spTree>
    <p:extLst>
      <p:ext uri="{BB962C8B-B14F-4D97-AF65-F5344CB8AC3E}">
        <p14:creationId xmlns:p14="http://schemas.microsoft.com/office/powerpoint/2010/main" val="8899939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pPr marL="0" indent="0">
              <a:buNone/>
            </a:pPr>
            <a:r>
              <a:rPr lang="en-US" dirty="0"/>
              <a:t>The modern cities need to find innovative ecofriendly ways to get around the problems like </a:t>
            </a:r>
            <a:r>
              <a:rPr lang="en-US" dirty="0" smtClean="0"/>
              <a:t>pollution, </a:t>
            </a:r>
            <a:r>
              <a:rPr lang="en-US" dirty="0"/>
              <a:t>traffic and shrinking public spaces. The bike sharing idea is a </a:t>
            </a:r>
            <a:r>
              <a:rPr lang="en-US" dirty="0" smtClean="0"/>
              <a:t>convenient, </a:t>
            </a:r>
            <a:r>
              <a:rPr lang="en-US" dirty="0"/>
              <a:t>cheap and ecofriendly solution for some of the problems. With the help of data science we can help the companies involved in these ideas to understand the users better and therefore help them to create better business models to benefit all the stake holders.</a:t>
            </a:r>
            <a:endParaRPr lang="en-US" dirty="0"/>
          </a:p>
        </p:txBody>
      </p:sp>
    </p:spTree>
    <p:extLst>
      <p:ext uri="{BB962C8B-B14F-4D97-AF65-F5344CB8AC3E}">
        <p14:creationId xmlns:p14="http://schemas.microsoft.com/office/powerpoint/2010/main" val="15884667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bike sharing is necessary In modern cities?</a:t>
            </a:r>
            <a:endParaRPr lang="en-US" dirty="0"/>
          </a:p>
        </p:txBody>
      </p:sp>
      <p:sp>
        <p:nvSpPr>
          <p:cNvPr id="3" name="Content Placeholder 2"/>
          <p:cNvSpPr>
            <a:spLocks noGrp="1"/>
          </p:cNvSpPr>
          <p:nvPr>
            <p:ph idx="1"/>
          </p:nvPr>
        </p:nvSpPr>
        <p:spPr/>
        <p:txBody>
          <a:bodyPr>
            <a:normAutofit/>
          </a:bodyPr>
          <a:lstStyle/>
          <a:p>
            <a:pPr>
              <a:buFont typeface="Arial" charset="0"/>
              <a:buChar char="•"/>
            </a:pPr>
            <a:r>
              <a:rPr lang="en-US" dirty="0" smtClean="0"/>
              <a:t>Increases public space.</a:t>
            </a:r>
          </a:p>
          <a:p>
            <a:pPr>
              <a:buFont typeface="Arial" charset="0"/>
              <a:buChar char="•"/>
            </a:pPr>
            <a:r>
              <a:rPr lang="en-US" dirty="0" smtClean="0"/>
              <a:t>Encourages the use of public transport.</a:t>
            </a:r>
          </a:p>
          <a:p>
            <a:pPr>
              <a:buFont typeface="Arial" charset="0"/>
              <a:buChar char="•"/>
            </a:pPr>
            <a:r>
              <a:rPr lang="en-US" dirty="0" smtClean="0"/>
              <a:t>Decreases commute time.</a:t>
            </a:r>
          </a:p>
          <a:p>
            <a:pPr>
              <a:buFont typeface="Arial" charset="0"/>
              <a:buChar char="•"/>
            </a:pPr>
            <a:r>
              <a:rPr lang="en-US" dirty="0" smtClean="0"/>
              <a:t>Decreases traffic by reducing the number of cars on the road.</a:t>
            </a:r>
          </a:p>
          <a:p>
            <a:pPr>
              <a:buFont typeface="Arial" charset="0"/>
              <a:buChar char="•"/>
            </a:pPr>
            <a:r>
              <a:rPr lang="en-US" dirty="0" smtClean="0"/>
              <a:t>Reduces pollution.</a:t>
            </a:r>
            <a:endParaRPr lang="en-US" dirty="0"/>
          </a:p>
        </p:txBody>
      </p:sp>
    </p:spTree>
    <p:extLst>
      <p:ext uri="{BB962C8B-B14F-4D97-AF65-F5344CB8AC3E}">
        <p14:creationId xmlns:p14="http://schemas.microsoft.com/office/powerpoint/2010/main" val="2118190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About the Dataset</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The </a:t>
            </a:r>
            <a:r>
              <a:rPr lang="en-US" dirty="0"/>
              <a:t>dataset has 16000 plus instances which tracks the bike share count for each hour through out the years 2011 and 2012</a:t>
            </a:r>
            <a:r>
              <a:rPr lang="en-US" dirty="0" smtClean="0"/>
              <a:t>.</a:t>
            </a:r>
          </a:p>
          <a:p>
            <a:r>
              <a:rPr lang="en-US" dirty="0" smtClean="0"/>
              <a:t>There are three target variables. Casual, registered and total bike shares.</a:t>
            </a:r>
          </a:p>
          <a:p>
            <a:r>
              <a:rPr lang="en-US" dirty="0" smtClean="0"/>
              <a:t>As the name suggests casual bike shares are shares by the users without registration.</a:t>
            </a:r>
          </a:p>
          <a:p>
            <a:r>
              <a:rPr lang="en-US" dirty="0" smtClean="0"/>
              <a:t>A </a:t>
            </a:r>
            <a:r>
              <a:rPr lang="en-US" dirty="0"/>
              <a:t>analysis on the dataset will be completed and a prediction model will be developed. </a:t>
            </a:r>
            <a:r>
              <a:rPr lang="en-US" dirty="0" smtClean="0"/>
              <a:t>We will predict all the three target variables.</a:t>
            </a:r>
            <a:endParaRPr lang="en-US" dirty="0"/>
          </a:p>
          <a:p>
            <a:r>
              <a:rPr lang="en-US" dirty="0" smtClean="0"/>
              <a:t>Also </a:t>
            </a:r>
            <a:r>
              <a:rPr lang="en-US" dirty="0"/>
              <a:t>we will suggest ideas for the company to improve the business.</a:t>
            </a:r>
          </a:p>
          <a:p>
            <a:r>
              <a:rPr lang="en-US" dirty="0"/>
              <a:t>The project is implemented using python and its libraries like </a:t>
            </a:r>
            <a:r>
              <a:rPr lang="en-US" dirty="0" err="1"/>
              <a:t>numpy</a:t>
            </a:r>
            <a:r>
              <a:rPr lang="en-US" dirty="0"/>
              <a:t>, pandas, </a:t>
            </a:r>
            <a:r>
              <a:rPr lang="en-US" dirty="0" err="1"/>
              <a:t>matplotlib</a:t>
            </a:r>
            <a:r>
              <a:rPr lang="en-US" dirty="0"/>
              <a:t>, </a:t>
            </a:r>
            <a:r>
              <a:rPr lang="en-US" dirty="0" err="1"/>
              <a:t>seaborn</a:t>
            </a:r>
            <a:r>
              <a:rPr lang="en-US" dirty="0"/>
              <a:t>, </a:t>
            </a:r>
            <a:r>
              <a:rPr lang="en-US" dirty="0" err="1"/>
              <a:t>statsmodels</a:t>
            </a:r>
            <a:r>
              <a:rPr lang="en-US" dirty="0"/>
              <a:t> and </a:t>
            </a:r>
            <a:r>
              <a:rPr lang="en-US" dirty="0" err="1"/>
              <a:t>scikit</a:t>
            </a:r>
            <a:r>
              <a:rPr lang="en-US" dirty="0"/>
              <a:t> learn</a:t>
            </a:r>
            <a:r>
              <a:rPr lang="en-US" dirty="0" smtClean="0"/>
              <a:t>.</a:t>
            </a:r>
            <a:endParaRPr lang="en-US" dirty="0"/>
          </a:p>
        </p:txBody>
      </p:sp>
    </p:spTree>
    <p:extLst>
      <p:ext uri="{BB962C8B-B14F-4D97-AF65-F5344CB8AC3E}">
        <p14:creationId xmlns:p14="http://schemas.microsoft.com/office/powerpoint/2010/main" val="2055812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a:t>
            </a:r>
            <a:r>
              <a:rPr lang="en-US" b="1" dirty="0" smtClean="0"/>
              <a:t>Description (Predictor variables)</a:t>
            </a:r>
            <a:endParaRPr lang="en-US" dirty="0"/>
          </a:p>
        </p:txBody>
      </p:sp>
      <p:sp>
        <p:nvSpPr>
          <p:cNvPr id="3" name="Content Placeholder 2"/>
          <p:cNvSpPr>
            <a:spLocks noGrp="1"/>
          </p:cNvSpPr>
          <p:nvPr>
            <p:ph idx="1"/>
          </p:nvPr>
        </p:nvSpPr>
        <p:spPr>
          <a:xfrm>
            <a:off x="6491889" y="2002351"/>
            <a:ext cx="4954588" cy="3541714"/>
          </a:xfrm>
        </p:spPr>
        <p:txBody>
          <a:bodyPr>
            <a:normAutofit fontScale="55000" lnSpcReduction="20000"/>
          </a:bodyPr>
          <a:lstStyle/>
          <a:p>
            <a:r>
              <a:rPr lang="en-US" dirty="0" err="1"/>
              <a:t>mnth</a:t>
            </a:r>
            <a:r>
              <a:rPr lang="en-US" dirty="0"/>
              <a:t> : month ( 1 to 12)</a:t>
            </a:r>
          </a:p>
          <a:p>
            <a:r>
              <a:rPr lang="en-US" dirty="0" err="1"/>
              <a:t>hr</a:t>
            </a:r>
            <a:r>
              <a:rPr lang="en-US" dirty="0"/>
              <a:t> : hour (0 to 23</a:t>
            </a:r>
            <a:r>
              <a:rPr lang="en-US" dirty="0" smtClean="0"/>
              <a:t>)</a:t>
            </a:r>
          </a:p>
          <a:p>
            <a:r>
              <a:rPr lang="en-US" dirty="0" smtClean="0"/>
              <a:t>holiday </a:t>
            </a:r>
            <a:r>
              <a:rPr lang="en-US" dirty="0"/>
              <a:t>: weather day is holiday or not </a:t>
            </a:r>
            <a:r>
              <a:rPr lang="en-US" dirty="0" smtClean="0"/>
              <a:t>weekday </a:t>
            </a:r>
            <a:r>
              <a:rPr lang="en-US" dirty="0"/>
              <a:t>: day of the week</a:t>
            </a:r>
          </a:p>
          <a:p>
            <a:r>
              <a:rPr lang="en-US" dirty="0" err="1"/>
              <a:t>workingday</a:t>
            </a:r>
            <a:r>
              <a:rPr lang="en-US" dirty="0"/>
              <a:t> : </a:t>
            </a:r>
            <a:r>
              <a:rPr lang="en-US" dirty="0" smtClean="0"/>
              <a:t>1(weekend or holiday), </a:t>
            </a:r>
            <a:r>
              <a:rPr lang="en-US" dirty="0"/>
              <a:t>otherwise is 0</a:t>
            </a:r>
            <a:r>
              <a:rPr lang="en-US" dirty="0" smtClean="0"/>
              <a:t>.</a:t>
            </a:r>
          </a:p>
          <a:p>
            <a:r>
              <a:rPr lang="en-US" dirty="0" err="1" smtClean="0"/>
              <a:t>atemp</a:t>
            </a:r>
            <a:r>
              <a:rPr lang="en-US" dirty="0"/>
              <a:t>: Normalized feeling temperature in Celsius. The values are derived via (t-</a:t>
            </a:r>
            <a:r>
              <a:rPr lang="en-US" dirty="0" err="1"/>
              <a:t>t_min</a:t>
            </a:r>
            <a:r>
              <a:rPr lang="en-US" dirty="0"/>
              <a:t>)/(</a:t>
            </a:r>
            <a:r>
              <a:rPr lang="en-US" dirty="0" err="1"/>
              <a:t>t_max-t_min</a:t>
            </a:r>
            <a:r>
              <a:rPr lang="en-US" dirty="0"/>
              <a:t>), </a:t>
            </a:r>
            <a:r>
              <a:rPr lang="en-US" dirty="0" err="1"/>
              <a:t>t_min</a:t>
            </a:r>
            <a:r>
              <a:rPr lang="en-US" dirty="0"/>
              <a:t>=-16, </a:t>
            </a:r>
            <a:r>
              <a:rPr lang="en-US" dirty="0" err="1"/>
              <a:t>t_max</a:t>
            </a:r>
            <a:r>
              <a:rPr lang="en-US" dirty="0"/>
              <a:t>=+50 (only in hourly scale)</a:t>
            </a:r>
          </a:p>
          <a:p>
            <a:r>
              <a:rPr lang="en-US" dirty="0"/>
              <a:t>hum: Normalized humidity. The values are divided to 100 (max)</a:t>
            </a:r>
          </a:p>
          <a:p>
            <a:r>
              <a:rPr lang="en-US" dirty="0" err="1"/>
              <a:t>windspeed</a:t>
            </a:r>
            <a:r>
              <a:rPr lang="en-US" dirty="0"/>
              <a:t>: Normalized wind speed. The values are divided to 67 (max)</a:t>
            </a:r>
          </a:p>
          <a:p>
            <a:pPr>
              <a:buFont typeface="Arial" charset="0"/>
              <a:buChar char="•"/>
            </a:pPr>
            <a:r>
              <a:rPr lang="en-US" dirty="0" err="1"/>
              <a:t>yr</a:t>
            </a:r>
            <a:r>
              <a:rPr lang="en-US" dirty="0"/>
              <a:t> : year (0: 2011, 1:2012</a:t>
            </a:r>
            <a:r>
              <a:rPr lang="en-US" dirty="0" smtClean="0"/>
              <a:t>)</a:t>
            </a:r>
            <a:endParaRPr lang="en-US" dirty="0"/>
          </a:p>
          <a:p>
            <a:pPr marL="0" indent="0">
              <a:buNone/>
            </a:pPr>
            <a:endParaRPr lang="en-US" dirty="0"/>
          </a:p>
          <a:p>
            <a:pPr marL="0" indent="0" fontAlgn="base">
              <a:buNone/>
            </a:pPr>
            <a:endParaRPr lang="en-US" dirty="0"/>
          </a:p>
          <a:p>
            <a:pPr marL="0" indent="0" fontAlgn="base">
              <a:buNone/>
            </a:pPr>
            <a:endParaRPr lang="en-US" dirty="0"/>
          </a:p>
          <a:p>
            <a:pPr marL="0" indent="0">
              <a:buNone/>
            </a:pPr>
            <a:endParaRPr lang="en-US" dirty="0"/>
          </a:p>
        </p:txBody>
      </p:sp>
      <p:sp>
        <p:nvSpPr>
          <p:cNvPr id="6" name="Content Placeholder 2"/>
          <p:cNvSpPr txBox="1">
            <a:spLocks/>
          </p:cNvSpPr>
          <p:nvPr/>
        </p:nvSpPr>
        <p:spPr>
          <a:xfrm>
            <a:off x="1141413" y="2097088"/>
            <a:ext cx="4954589" cy="3541714"/>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smtClean="0"/>
              <a:t>instant: record index</a:t>
            </a:r>
          </a:p>
          <a:p>
            <a:r>
              <a:rPr lang="en-US" dirty="0" err="1" smtClean="0"/>
              <a:t>dteday</a:t>
            </a:r>
            <a:r>
              <a:rPr lang="en-US" dirty="0" smtClean="0"/>
              <a:t> : date</a:t>
            </a:r>
          </a:p>
          <a:p>
            <a:r>
              <a:rPr lang="en-US" dirty="0" smtClean="0"/>
              <a:t>season : season (1:spring, 2:summer, 3:fall, 4:winter)</a:t>
            </a:r>
          </a:p>
          <a:p>
            <a:r>
              <a:rPr lang="en-US" dirty="0" err="1" smtClean="0"/>
              <a:t>weathersit</a:t>
            </a:r>
            <a:r>
              <a:rPr lang="en-US" dirty="0" smtClean="0"/>
              <a:t> </a:t>
            </a:r>
            <a:r>
              <a:rPr lang="en-US" dirty="0"/>
              <a:t>:</a:t>
            </a:r>
          </a:p>
          <a:p>
            <a:pPr lvl="1">
              <a:buFont typeface="Wingdings" charset="2"/>
              <a:buChar char="Ø"/>
            </a:pPr>
            <a:r>
              <a:rPr lang="en-US" dirty="0"/>
              <a:t>1: Clear, Few clouds, Partly cloudy, Partly cloudy</a:t>
            </a:r>
          </a:p>
          <a:p>
            <a:pPr lvl="1">
              <a:buFont typeface="Wingdings" charset="2"/>
              <a:buChar char="Ø"/>
            </a:pPr>
            <a:r>
              <a:rPr lang="en-US" dirty="0"/>
              <a:t>2: Mist + Cloudy, Mist + Broken clouds, Mist + Few clouds, Mist</a:t>
            </a:r>
          </a:p>
          <a:p>
            <a:pPr lvl="1">
              <a:buFont typeface="Wingdings" charset="2"/>
              <a:buChar char="Ø"/>
            </a:pPr>
            <a:r>
              <a:rPr lang="en-US" dirty="0"/>
              <a:t>3: Light Snow, Light Rain + Thunderstorm + Scattered clouds, Light Rain + Scattered clouds</a:t>
            </a:r>
          </a:p>
          <a:p>
            <a:pPr lvl="1">
              <a:buFont typeface="Wingdings" charset="2"/>
              <a:buChar char="Ø"/>
            </a:pPr>
            <a:r>
              <a:rPr lang="en-US" dirty="0"/>
              <a:t>4: Heavy Rain + Ice Pallets + Thunderstorm + Mist, Snow + Fog</a:t>
            </a:r>
          </a:p>
          <a:p>
            <a:endParaRPr lang="en-US" dirty="0"/>
          </a:p>
          <a:p>
            <a:endParaRPr lang="en-US" dirty="0" smtClean="0"/>
          </a:p>
          <a:p>
            <a:pPr marL="0" indent="0">
              <a:buFont typeface="Arial" panose="020B0604020202020204" pitchFamily="34" charset="0"/>
              <a:buNone/>
            </a:pPr>
            <a:endParaRPr lang="en-US" dirty="0" smtClean="0"/>
          </a:p>
          <a:p>
            <a:pPr marL="0" indent="0">
              <a:buFont typeface="Arial" panose="020B0604020202020204" pitchFamily="34" charset="0"/>
              <a:buNone/>
            </a:pPr>
            <a:endParaRPr lang="en-US" dirty="0" smtClean="0"/>
          </a:p>
          <a:p>
            <a:pPr marL="0" indent="0" fontAlgn="base">
              <a:buFont typeface="Arial" panose="020B0604020202020204" pitchFamily="34" charset="0"/>
              <a:buNone/>
            </a:pPr>
            <a:endParaRPr lang="en-US" dirty="0" smtClean="0"/>
          </a:p>
          <a:p>
            <a:pPr marL="0" indent="0" fontAlgn="base">
              <a:buFont typeface="Arial" panose="020B0604020202020204" pitchFamily="34" charset="0"/>
              <a:buNone/>
            </a:pPr>
            <a:endParaRPr lang="en-US" dirty="0" smtClean="0"/>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984365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a:t>
            </a:r>
            <a:r>
              <a:rPr lang="en-US" b="1" dirty="0" smtClean="0"/>
              <a:t>Description(Target variables)</a:t>
            </a:r>
            <a:endParaRPr lang="en-US" dirty="0"/>
          </a:p>
        </p:txBody>
      </p:sp>
      <p:sp>
        <p:nvSpPr>
          <p:cNvPr id="3" name="Content Placeholder 2"/>
          <p:cNvSpPr>
            <a:spLocks noGrp="1"/>
          </p:cNvSpPr>
          <p:nvPr>
            <p:ph idx="1"/>
          </p:nvPr>
        </p:nvSpPr>
        <p:spPr/>
        <p:txBody>
          <a:bodyPr>
            <a:normAutofit/>
          </a:bodyPr>
          <a:lstStyle/>
          <a:p>
            <a:r>
              <a:rPr lang="en-US" b="1" dirty="0" smtClean="0"/>
              <a:t>casual</a:t>
            </a:r>
            <a:r>
              <a:rPr lang="en-US" b="1" dirty="0"/>
              <a:t>: count of casual users</a:t>
            </a:r>
            <a:endParaRPr lang="en-US" dirty="0"/>
          </a:p>
          <a:p>
            <a:r>
              <a:rPr lang="en-US" b="1" dirty="0"/>
              <a:t>registered: count of registered users</a:t>
            </a:r>
            <a:endParaRPr lang="en-US" dirty="0"/>
          </a:p>
          <a:p>
            <a:r>
              <a:rPr lang="en-US" b="1" dirty="0" err="1"/>
              <a:t>cnt</a:t>
            </a:r>
            <a:r>
              <a:rPr lang="en-US" b="1" dirty="0"/>
              <a:t>: count of total rental bikes including both casual and registered</a:t>
            </a:r>
            <a:endParaRPr lang="en-US" dirty="0"/>
          </a:p>
          <a:p>
            <a:pPr>
              <a:buFont typeface="Wingdings" charset="2"/>
              <a:buChar char="Ø"/>
            </a:pPr>
            <a:endParaRPr lang="en-US" dirty="0"/>
          </a:p>
          <a:p>
            <a:pPr marL="0" indent="0">
              <a:buNone/>
            </a:pPr>
            <a:endParaRPr lang="en-US" dirty="0"/>
          </a:p>
          <a:p>
            <a:pPr marL="0" indent="0">
              <a:buNone/>
            </a:pPr>
            <a:endParaRPr lang="en-US" dirty="0"/>
          </a:p>
          <a:p>
            <a:pPr marL="0" indent="0" fontAlgn="base">
              <a:buNone/>
            </a:pPr>
            <a:endParaRPr lang="en-US" dirty="0"/>
          </a:p>
          <a:p>
            <a:pPr marL="0" indent="0" fontAlgn="base">
              <a:buNone/>
            </a:pPr>
            <a:endParaRPr lang="en-US" dirty="0"/>
          </a:p>
          <a:p>
            <a:pPr marL="0" indent="0">
              <a:buNone/>
            </a:pPr>
            <a:endParaRPr lang="en-US" dirty="0"/>
          </a:p>
        </p:txBody>
      </p:sp>
      <p:sp>
        <p:nvSpPr>
          <p:cNvPr id="4" name="TextBox 3"/>
          <p:cNvSpPr txBox="1"/>
          <p:nvPr/>
        </p:nvSpPr>
        <p:spPr>
          <a:xfrm>
            <a:off x="5167901" y="135618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196127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7027" y="628792"/>
            <a:ext cx="9905998" cy="1478570"/>
          </a:xfrm>
        </p:spPr>
        <p:txBody>
          <a:bodyPr>
            <a:normAutofit/>
          </a:bodyPr>
          <a:lstStyle/>
          <a:p>
            <a:r>
              <a:rPr lang="en-US" dirty="0"/>
              <a:t>Procedure - Data Wrangling</a:t>
            </a:r>
          </a:p>
        </p:txBody>
      </p:sp>
      <p:sp>
        <p:nvSpPr>
          <p:cNvPr id="3" name="Content Placeholder 2"/>
          <p:cNvSpPr>
            <a:spLocks noGrp="1"/>
          </p:cNvSpPr>
          <p:nvPr>
            <p:ph idx="1"/>
          </p:nvPr>
        </p:nvSpPr>
        <p:spPr/>
        <p:txBody>
          <a:bodyPr>
            <a:normAutofit/>
          </a:bodyPr>
          <a:lstStyle/>
          <a:p>
            <a:pPr marL="0" indent="0">
              <a:buNone/>
            </a:pPr>
            <a:r>
              <a:rPr lang="en-US" dirty="0" smtClean="0"/>
              <a:t>No Data wrangling was required as,</a:t>
            </a:r>
          </a:p>
          <a:p>
            <a:r>
              <a:rPr lang="en-US" dirty="0" smtClean="0"/>
              <a:t>The </a:t>
            </a:r>
            <a:r>
              <a:rPr lang="en-US" dirty="0"/>
              <a:t>data has no missing values or invalid values. </a:t>
            </a:r>
            <a:endParaRPr lang="en-US" dirty="0" smtClean="0"/>
          </a:p>
          <a:p>
            <a:r>
              <a:rPr lang="en-US" dirty="0" smtClean="0"/>
              <a:t>The </a:t>
            </a:r>
            <a:r>
              <a:rPr lang="en-US" dirty="0"/>
              <a:t>independent variables are </a:t>
            </a:r>
            <a:r>
              <a:rPr lang="en-US" dirty="0" smtClean="0"/>
              <a:t>normalized. </a:t>
            </a:r>
          </a:p>
          <a:p>
            <a:r>
              <a:rPr lang="en-US" dirty="0" smtClean="0"/>
              <a:t>The </a:t>
            </a:r>
            <a:r>
              <a:rPr lang="en-US" dirty="0"/>
              <a:t>data in all the columns matches the expected expected data type for that particular column</a:t>
            </a:r>
            <a:r>
              <a:rPr lang="en-US" dirty="0" smtClean="0"/>
              <a:t>.</a:t>
            </a:r>
          </a:p>
        </p:txBody>
      </p:sp>
    </p:spTree>
    <p:extLst>
      <p:ext uri="{BB962C8B-B14F-4D97-AF65-F5344CB8AC3E}">
        <p14:creationId xmlns:p14="http://schemas.microsoft.com/office/powerpoint/2010/main" val="17113226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smtClean="0"/>
              <a:t>–</a:t>
            </a:r>
            <a:r>
              <a:rPr lang="en-US" dirty="0" smtClean="0"/>
              <a:t> EDA - Plots</a:t>
            </a:r>
            <a:endParaRPr lang="en-US" dirty="0"/>
          </a:p>
        </p:txBody>
      </p:sp>
      <p:pic>
        <p:nvPicPr>
          <p:cNvPr id="4" name="Content Placeholder 3"/>
          <p:cNvPicPr>
            <a:picLocks noGrp="1" noChangeAspect="1"/>
          </p:cNvPicPr>
          <p:nvPr>
            <p:ph idx="1"/>
          </p:nvPr>
        </p:nvPicPr>
        <p:blipFill>
          <a:blip r:embed="rId2"/>
          <a:stretch>
            <a:fillRect/>
          </a:stretch>
        </p:blipFill>
        <p:spPr>
          <a:xfrm>
            <a:off x="763080" y="1679619"/>
            <a:ext cx="2976757" cy="2132998"/>
          </a:xfrm>
          <a:prstGeom prst="rect">
            <a:avLst/>
          </a:prstGeom>
        </p:spPr>
      </p:pic>
      <p:pic>
        <p:nvPicPr>
          <p:cNvPr id="5" name="Content Placeholder 3"/>
          <p:cNvPicPr>
            <a:picLocks noChangeAspect="1"/>
          </p:cNvPicPr>
          <p:nvPr/>
        </p:nvPicPr>
        <p:blipFill>
          <a:blip r:embed="rId3"/>
          <a:stretch>
            <a:fillRect/>
          </a:stretch>
        </p:blipFill>
        <p:spPr>
          <a:xfrm>
            <a:off x="7359900" y="1668206"/>
            <a:ext cx="2991643" cy="2132693"/>
          </a:xfrm>
          <a:prstGeom prst="rect">
            <a:avLst/>
          </a:prstGeom>
        </p:spPr>
      </p:pic>
      <p:pic>
        <p:nvPicPr>
          <p:cNvPr id="6" name="Content Placeholder 4"/>
          <p:cNvPicPr>
            <a:picLocks noChangeAspect="1"/>
          </p:cNvPicPr>
          <p:nvPr/>
        </p:nvPicPr>
        <p:blipFill>
          <a:blip r:embed="rId3"/>
          <a:stretch>
            <a:fillRect/>
          </a:stretch>
        </p:blipFill>
        <p:spPr>
          <a:xfrm>
            <a:off x="4037823" y="1668206"/>
            <a:ext cx="3024091" cy="2155824"/>
          </a:xfrm>
          <a:prstGeom prst="rect">
            <a:avLst/>
          </a:prstGeom>
        </p:spPr>
      </p:pic>
      <p:pic>
        <p:nvPicPr>
          <p:cNvPr id="8" name="Content Placeholder 5"/>
          <p:cNvPicPr>
            <a:picLocks noChangeAspect="1"/>
          </p:cNvPicPr>
          <p:nvPr/>
        </p:nvPicPr>
        <p:blipFill>
          <a:blip r:embed="rId4"/>
          <a:stretch>
            <a:fillRect/>
          </a:stretch>
        </p:blipFill>
        <p:spPr>
          <a:xfrm>
            <a:off x="763080" y="4253490"/>
            <a:ext cx="2993676" cy="2060813"/>
          </a:xfrm>
          <a:prstGeom prst="rect">
            <a:avLst/>
          </a:prstGeom>
        </p:spPr>
      </p:pic>
      <p:pic>
        <p:nvPicPr>
          <p:cNvPr id="11" name="Content Placeholder 3"/>
          <p:cNvPicPr>
            <a:picLocks noChangeAspect="1"/>
          </p:cNvPicPr>
          <p:nvPr/>
        </p:nvPicPr>
        <p:blipFill rotWithShape="1">
          <a:blip r:embed="rId5"/>
          <a:srcRect l="17694" r="19038" b="6302"/>
          <a:stretch/>
        </p:blipFill>
        <p:spPr>
          <a:xfrm>
            <a:off x="4147376" y="4253490"/>
            <a:ext cx="2804984" cy="1979879"/>
          </a:xfrm>
          <a:prstGeom prst="rect">
            <a:avLst/>
          </a:prstGeom>
        </p:spPr>
      </p:pic>
      <p:pic>
        <p:nvPicPr>
          <p:cNvPr id="13" name="Content Placeholder 4"/>
          <p:cNvPicPr>
            <a:picLocks noChangeAspect="1"/>
          </p:cNvPicPr>
          <p:nvPr/>
        </p:nvPicPr>
        <p:blipFill rotWithShape="1">
          <a:blip r:embed="rId6"/>
          <a:srcRect l="2955" r="11457" b="14886"/>
          <a:stretch/>
        </p:blipFill>
        <p:spPr>
          <a:xfrm>
            <a:off x="7230387" y="4253490"/>
            <a:ext cx="3532348" cy="1971929"/>
          </a:xfrm>
          <a:prstGeom prst="rect">
            <a:avLst/>
          </a:prstGeom>
        </p:spPr>
      </p:pic>
    </p:spTree>
    <p:extLst>
      <p:ext uri="{BB962C8B-B14F-4D97-AF65-F5344CB8AC3E}">
        <p14:creationId xmlns:p14="http://schemas.microsoft.com/office/powerpoint/2010/main" val="9384903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a:t>
            </a:r>
            <a:r>
              <a:rPr lang="en-US" dirty="0" smtClean="0"/>
              <a:t>EDA</a:t>
            </a:r>
            <a:r>
              <a:rPr lang="mr-IN" dirty="0" smtClean="0"/>
              <a:t>–</a:t>
            </a:r>
            <a:r>
              <a:rPr lang="en-US" dirty="0" smtClean="0"/>
              <a:t> </a:t>
            </a:r>
            <a:r>
              <a:rPr lang="en-US" dirty="0" smtClean="0"/>
              <a:t>FINDINGS</a:t>
            </a:r>
            <a:endParaRPr lang="en-US" dirty="0"/>
          </a:p>
        </p:txBody>
      </p:sp>
      <p:sp>
        <p:nvSpPr>
          <p:cNvPr id="3" name="Content Placeholder 2"/>
          <p:cNvSpPr>
            <a:spLocks noGrp="1"/>
          </p:cNvSpPr>
          <p:nvPr>
            <p:ph idx="1"/>
          </p:nvPr>
        </p:nvSpPr>
        <p:spPr/>
        <p:txBody>
          <a:bodyPr>
            <a:normAutofit fontScale="92500" lnSpcReduction="20000"/>
          </a:bodyPr>
          <a:lstStyle/>
          <a:p>
            <a:r>
              <a:rPr lang="en-US" dirty="0"/>
              <a:t>Most of the users are registered regular users.</a:t>
            </a:r>
          </a:p>
          <a:p>
            <a:r>
              <a:rPr lang="en-US" dirty="0"/>
              <a:t>There is a significant increase in users in 2012. This may be due to a good marketing strategy.</a:t>
            </a:r>
          </a:p>
          <a:p>
            <a:r>
              <a:rPr lang="en-US" dirty="0"/>
              <a:t>There is less usage during weekends.</a:t>
            </a:r>
          </a:p>
          <a:p>
            <a:r>
              <a:rPr lang="en-US" dirty="0"/>
              <a:t>There is less usage during the holidays.</a:t>
            </a:r>
          </a:p>
          <a:p>
            <a:r>
              <a:rPr lang="en-US" dirty="0"/>
              <a:t>The company has failed to attract casual users and tourists. The marketing strategy should also focus on this group which can boost the business in the coming years.</a:t>
            </a:r>
          </a:p>
          <a:p>
            <a:r>
              <a:rPr lang="en-US" dirty="0"/>
              <a:t>The summer and fall has higher usage than winter and spring.</a:t>
            </a:r>
          </a:p>
          <a:p>
            <a:endParaRPr lang="en-US" dirty="0"/>
          </a:p>
        </p:txBody>
      </p:sp>
    </p:spTree>
    <p:extLst>
      <p:ext uri="{BB962C8B-B14F-4D97-AF65-F5344CB8AC3E}">
        <p14:creationId xmlns:p14="http://schemas.microsoft.com/office/powerpoint/2010/main" val="21004583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a:t>
            </a:r>
            <a:r>
              <a:rPr lang="en-US" dirty="0" smtClean="0"/>
              <a:t>EDA </a:t>
            </a:r>
            <a:r>
              <a:rPr lang="mr-IN" dirty="0" smtClean="0"/>
              <a:t>–</a:t>
            </a:r>
            <a:r>
              <a:rPr lang="en-US" dirty="0" smtClean="0"/>
              <a:t> FINDINGS - 2</a:t>
            </a:r>
            <a:endParaRPr lang="en-US" dirty="0"/>
          </a:p>
        </p:txBody>
      </p:sp>
      <p:sp>
        <p:nvSpPr>
          <p:cNvPr id="3" name="Content Placeholder 2"/>
          <p:cNvSpPr>
            <a:spLocks noGrp="1"/>
          </p:cNvSpPr>
          <p:nvPr>
            <p:ph idx="1"/>
          </p:nvPr>
        </p:nvSpPr>
        <p:spPr/>
        <p:txBody>
          <a:bodyPr>
            <a:normAutofit fontScale="85000" lnSpcReduction="20000"/>
          </a:bodyPr>
          <a:lstStyle/>
          <a:p>
            <a:r>
              <a:rPr lang="en-US" dirty="0"/>
              <a:t>The march month has the highest share of casual users. This is probably because of tourists or political gatherings.</a:t>
            </a:r>
          </a:p>
          <a:p>
            <a:r>
              <a:rPr lang="en-US" dirty="0"/>
              <a:t>The temperature has a linear relationship with the number of users.</a:t>
            </a:r>
          </a:p>
          <a:p>
            <a:r>
              <a:rPr lang="en-US" dirty="0"/>
              <a:t>There are almost no users during harsh weathers which is expected.</a:t>
            </a:r>
          </a:p>
          <a:p>
            <a:r>
              <a:rPr lang="en-US" dirty="0"/>
              <a:t>The humidity has a inverse relationship with the number of users.</a:t>
            </a:r>
          </a:p>
          <a:p>
            <a:r>
              <a:rPr lang="en-US" dirty="0"/>
              <a:t>The company can provide better support or </a:t>
            </a:r>
            <a:r>
              <a:rPr lang="en-US" dirty="0" smtClean="0"/>
              <a:t>equipment </a:t>
            </a:r>
            <a:r>
              <a:rPr lang="en-US" dirty="0"/>
              <a:t>during the colder days to increase the number of users.</a:t>
            </a:r>
          </a:p>
          <a:p>
            <a:r>
              <a:rPr lang="en-US" dirty="0"/>
              <a:t>As few predictor variables have positive and negative relationships with the </a:t>
            </a:r>
            <a:r>
              <a:rPr lang="en-US" dirty="0" smtClean="0"/>
              <a:t>dependent </a:t>
            </a:r>
            <a:r>
              <a:rPr lang="en-US" dirty="0"/>
              <a:t>variable, linear machine learning models can be used to solve the problem.</a:t>
            </a:r>
          </a:p>
          <a:p>
            <a:endParaRPr lang="en-US" dirty="0"/>
          </a:p>
        </p:txBody>
      </p:sp>
    </p:spTree>
    <p:extLst>
      <p:ext uri="{BB962C8B-B14F-4D97-AF65-F5344CB8AC3E}">
        <p14:creationId xmlns:p14="http://schemas.microsoft.com/office/powerpoint/2010/main" val="166390338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653</TotalTime>
  <Words>994</Words>
  <Application>Microsoft Macintosh PowerPoint</Application>
  <PresentationFormat>Widescreen</PresentationFormat>
  <Paragraphs>85</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Mangal</vt:lpstr>
      <vt:lpstr>Trebuchet MS</vt:lpstr>
      <vt:lpstr>Tw Cen MT</vt:lpstr>
      <vt:lpstr>Wingdings</vt:lpstr>
      <vt:lpstr>Arial</vt:lpstr>
      <vt:lpstr>Circuit</vt:lpstr>
      <vt:lpstr>Predicting Bike Shares In Washington D.C Using Linear Regression</vt:lpstr>
      <vt:lpstr>Why bike sharing is necessary In modern cities?</vt:lpstr>
      <vt:lpstr>About the Dataset</vt:lpstr>
      <vt:lpstr>Data Description (Predictor variables)</vt:lpstr>
      <vt:lpstr>Data Description(Target variables)</vt:lpstr>
      <vt:lpstr>Procedure - Data Wrangling</vt:lpstr>
      <vt:lpstr>Procedure – EDA - Plots</vt:lpstr>
      <vt:lpstr>Procedure – EDA– FINDINGS</vt:lpstr>
      <vt:lpstr>Procedure – EDA – FINDINGS - 2</vt:lpstr>
      <vt:lpstr>Procedure – Machine Learning</vt:lpstr>
      <vt:lpstr>Procedure – Machine learning(Contd)</vt:lpstr>
      <vt:lpstr>Suggestions</vt:lpstr>
      <vt:lpstr>Conclusion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Diabetes – Glucose Monitoring</dc:title>
  <dc:creator>Gunaseelan, John (NRS)</dc:creator>
  <cp:lastModifiedBy>Gunaseelan, John (NRS)</cp:lastModifiedBy>
  <cp:revision>23</cp:revision>
  <dcterms:created xsi:type="dcterms:W3CDTF">2017-12-12T01:30:12Z</dcterms:created>
  <dcterms:modified xsi:type="dcterms:W3CDTF">2018-07-09T02:43:46Z</dcterms:modified>
</cp:coreProperties>
</file>

<file path=docProps/thumbnail.jpeg>
</file>